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1"/>
  </p:sldMasterIdLst>
  <p:notesMasterIdLst>
    <p:notesMasterId r:id="rId19"/>
  </p:notesMasterIdLst>
  <p:sldIdLst>
    <p:sldId id="401" r:id="rId2"/>
    <p:sldId id="282" r:id="rId3"/>
    <p:sldId id="458" r:id="rId4"/>
    <p:sldId id="467" r:id="rId5"/>
    <p:sldId id="487" r:id="rId6"/>
    <p:sldId id="459" r:id="rId7"/>
    <p:sldId id="460" r:id="rId8"/>
    <p:sldId id="490" r:id="rId9"/>
    <p:sldId id="491" r:id="rId10"/>
    <p:sldId id="492" r:id="rId11"/>
    <p:sldId id="493" r:id="rId12"/>
    <p:sldId id="463" r:id="rId13"/>
    <p:sldId id="449" r:id="rId14"/>
    <p:sldId id="489" r:id="rId15"/>
    <p:sldId id="451" r:id="rId16"/>
    <p:sldId id="488" r:id="rId17"/>
    <p:sldId id="420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S Reference Sans Serif" panose="020B0604030504040204" pitchFamily="34" charset="0"/>
      <p:regular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等线" panose="02010600030101010101" pitchFamily="2" charset="-122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99"/>
    <a:srgbClr val="00B050"/>
    <a:srgbClr val="FF6600"/>
    <a:srgbClr val="D3ECB9"/>
    <a:srgbClr val="FF0000"/>
    <a:srgbClr val="FFF2F2"/>
    <a:srgbClr val="000000"/>
    <a:srgbClr val="F96DA9"/>
    <a:srgbClr val="FF66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13" autoAdjust="0"/>
    <p:restoredTop sz="95791" autoAdjust="0"/>
  </p:normalViewPr>
  <p:slideViewPr>
    <p:cSldViewPr snapToGrid="0">
      <p:cViewPr>
        <p:scale>
          <a:sx n="125" d="100"/>
          <a:sy n="125" d="100"/>
        </p:scale>
        <p:origin x="236" y="1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7A3B3-44AE-4BB6-BF11-7EB7779EBBDB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86A0D-F9A6-4C65-A99E-D9475DD41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4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29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95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AD2B-E1BA-C8C9-6B21-2C79AFE1C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585B4E-C1C8-7F13-0E57-D324825EA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3D9D39-B965-0203-0402-E524F5C55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83A5CA-0A26-805F-0394-5528FD790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737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7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4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1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1DD32-BCA6-2C39-9920-120559E32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C34C9A-42A0-E227-76EB-52C44FF9E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8AA51C-E280-B33C-36E1-ECE9CC7CA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C80C97-32DE-8F08-DCB2-03C52C0DB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91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03F9-3E49-7D51-2AA6-F309DD4B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BB3CE-0510-220F-351E-7081144C5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9FAB19-7FDF-3030-D27F-AA4FDDF7A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293BFE-7790-D76C-45AE-C44F404E0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67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CFE4A-06D1-932B-50BF-84BA7D7E7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CEF2E6-1BA6-2745-B296-18CEC4B1D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B4BECB-52AB-E392-B998-FA6A0111E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DC346F-C734-3D34-4620-EC2220B5E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75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5BD5D-0A68-D97B-2EF1-3A05ADEED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A80C87-1F75-C949-AF1F-B8B2F824E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4811F4-56D4-2B2D-501C-78E0B1E1B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5FE4D-4789-4AF3-614B-DCD853F15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06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676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0DB19-DA71-758D-981C-428968731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E0E96B-1116-99A0-25EE-428CC2E47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81248D-BECC-40BB-E336-780A2033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3F71D2-2C46-03F7-102C-3A0D32665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21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4931CF-31D2-4847-BCEF-D27588C423F1}"/>
              </a:ext>
            </a:extLst>
          </p:cNvPr>
          <p:cNvGrpSpPr/>
          <p:nvPr userDrawn="1"/>
        </p:nvGrpSpPr>
        <p:grpSpPr>
          <a:xfrm>
            <a:off x="98945" y="102393"/>
            <a:ext cx="529705" cy="861869"/>
            <a:chOff x="6322762" y="100290"/>
            <a:chExt cx="1080000" cy="1760164"/>
          </a:xfrm>
        </p:grpSpPr>
        <p:pic>
          <p:nvPicPr>
            <p:cNvPr id="8" name="Picture 2" descr="“南京大学 logo”的图片搜索结果">
              <a:extLst>
                <a:ext uri="{FF2B5EF4-FFF2-40B4-BE49-F238E27FC236}">
                  <a16:creationId xmlns:a16="http://schemas.microsoft.com/office/drawing/2014/main" id="{28E30A32-F7BE-714C-9D37-01B6A7B124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62" y="506423"/>
              <a:ext cx="1080000" cy="135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C96C5D-F2DE-304A-AF96-1C4D6F338B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2906"/>
            <a:stretch/>
          </p:blipFill>
          <p:spPr>
            <a:xfrm>
              <a:off x="6322762" y="100290"/>
              <a:ext cx="1080000" cy="349456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C898D08-D384-BE49-921A-65B2C40AF2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53" y="97998"/>
            <a:ext cx="1130902" cy="48715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36C637-520C-ED48-8364-5A6C3EC6D036}"/>
              </a:ext>
            </a:extLst>
          </p:cNvPr>
          <p:cNvGrpSpPr/>
          <p:nvPr userDrawn="1"/>
        </p:nvGrpSpPr>
        <p:grpSpPr>
          <a:xfrm>
            <a:off x="-10400" y="3574631"/>
            <a:ext cx="9162563" cy="1586287"/>
            <a:chOff x="-10400" y="3574631"/>
            <a:chExt cx="9162563" cy="15862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5E9A0C9-707E-664E-B09D-C82CE9349B41}"/>
                </a:ext>
              </a:extLst>
            </p:cNvPr>
            <p:cNvGrpSpPr/>
            <p:nvPr userDrawn="1"/>
          </p:nvGrpSpPr>
          <p:grpSpPr>
            <a:xfrm>
              <a:off x="-10400" y="3574631"/>
              <a:ext cx="9162563" cy="1586287"/>
              <a:chOff x="-10400" y="3574631"/>
              <a:chExt cx="9162563" cy="158628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22CB6BF-43CA-1443-A33C-A4DA58D0D5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556940" y="3574631"/>
                <a:ext cx="8030120" cy="157876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1A5584B-C7CC-764B-ABA4-34F074C746D5}"/>
                  </a:ext>
                </a:extLst>
              </p:cNvPr>
              <p:cNvSpPr/>
              <p:nvPr userDrawn="1"/>
            </p:nvSpPr>
            <p:spPr>
              <a:xfrm>
                <a:off x="-10400" y="3622764"/>
                <a:ext cx="647348" cy="1520736"/>
              </a:xfrm>
              <a:prstGeom prst="rect">
                <a:avLst/>
              </a:prstGeom>
              <a:solidFill>
                <a:srgbClr val="A4A3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69A4BE-A5F9-9244-8773-6DCC3CFD7651}"/>
                  </a:ext>
                </a:extLst>
              </p:cNvPr>
              <p:cNvSpPr/>
              <p:nvPr userDrawn="1"/>
            </p:nvSpPr>
            <p:spPr>
              <a:xfrm>
                <a:off x="8504815" y="4809883"/>
                <a:ext cx="647348" cy="343517"/>
              </a:xfrm>
              <a:prstGeom prst="rect">
                <a:avLst/>
              </a:prstGeom>
              <a:solidFill>
                <a:srgbClr val="7675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95FFDB-F51D-F846-B278-8D2613E70277}"/>
                  </a:ext>
                </a:extLst>
              </p:cNvPr>
              <p:cNvSpPr/>
              <p:nvPr userDrawn="1"/>
            </p:nvSpPr>
            <p:spPr>
              <a:xfrm>
                <a:off x="-10400" y="4723716"/>
                <a:ext cx="674700" cy="437202"/>
              </a:xfrm>
              <a:prstGeom prst="rect">
                <a:avLst/>
              </a:prstGeom>
              <a:solidFill>
                <a:srgbClr val="5F5F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629875-84D0-474E-AD0C-5F801D9ECD6C}"/>
                </a:ext>
              </a:extLst>
            </p:cNvPr>
            <p:cNvSpPr/>
            <p:nvPr userDrawn="1"/>
          </p:nvSpPr>
          <p:spPr>
            <a:xfrm>
              <a:off x="8499537" y="4462250"/>
              <a:ext cx="647348" cy="343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061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90646669-8AFC-1842-A902-3203C633C0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53949" y="746522"/>
            <a:ext cx="7129975" cy="0"/>
          </a:xfrm>
          <a:prstGeom prst="line">
            <a:avLst/>
          </a:prstGeom>
          <a:noFill/>
          <a:ln w="50800">
            <a:solidFill>
              <a:srgbClr val="5F06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BD6349-4D98-4389-B913-1227D3DE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73153"/>
            <a:ext cx="1473198" cy="6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1487022"/>
          </a:xfrm>
          <a:prstGeom prst="rect">
            <a:avLst/>
          </a:prstGeom>
        </p:spPr>
        <p:txBody>
          <a:bodyPr anchor="b"/>
          <a:lstStyle>
            <a:lvl1pPr algn="ctr">
              <a:defRPr sz="4500" b="0" i="0">
                <a:latin typeface="DengXian" panose="02010600030101010101" pitchFamily="2" charset="-122"/>
                <a:ea typeface="YouYuan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8254"/>
            <a:ext cx="7886700" cy="1125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2968EF-4669-4045-9DEC-3DC26B5BA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73153"/>
            <a:ext cx="1473198" cy="6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7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D0DA7B-1AF8-6846-8AF9-5BF0C0F2B721}"/>
              </a:ext>
            </a:extLst>
          </p:cNvPr>
          <p:cNvSpPr/>
          <p:nvPr userDrawn="1"/>
        </p:nvSpPr>
        <p:spPr>
          <a:xfrm>
            <a:off x="0" y="4853907"/>
            <a:ext cx="9144000" cy="251999"/>
          </a:xfrm>
          <a:prstGeom prst="rect">
            <a:avLst/>
          </a:prstGeom>
          <a:solidFill>
            <a:srgbClr val="5E0560"/>
          </a:solidFill>
          <a:ln w="19050">
            <a:solidFill>
              <a:srgbClr val="5E056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CAC02-961E-DF40-8A05-D91FC1E92CFF}"/>
              </a:ext>
            </a:extLst>
          </p:cNvPr>
          <p:cNvSpPr/>
          <p:nvPr userDrawn="1"/>
        </p:nvSpPr>
        <p:spPr>
          <a:xfrm>
            <a:off x="0" y="4831048"/>
            <a:ext cx="9144000" cy="45719"/>
          </a:xfrm>
          <a:prstGeom prst="rect">
            <a:avLst/>
          </a:prstGeom>
          <a:solidFill>
            <a:srgbClr val="E9D0EA"/>
          </a:solidFill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F40A43-94BA-E641-AD7C-675AA26EF8AD}"/>
              </a:ext>
            </a:extLst>
          </p:cNvPr>
          <p:cNvSpPr/>
          <p:nvPr userDrawn="1"/>
        </p:nvSpPr>
        <p:spPr>
          <a:xfrm>
            <a:off x="178626" y="4903857"/>
            <a:ext cx="879150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0" baseline="0" dirty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t>Learning Symbolic Task Decompositions for Multi-Agent Teams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3FD3E7-D887-4114-AE04-F5A94996C386}"/>
              </a:ext>
            </a:extLst>
          </p:cNvPr>
          <p:cNvSpPr/>
          <p:nvPr userDrawn="1"/>
        </p:nvSpPr>
        <p:spPr>
          <a:xfrm>
            <a:off x="-4762" y="4904196"/>
            <a:ext cx="8970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222A9A-9CB0-49DE-8BD2-58FB26522427}" type="slidenum">
              <a:rPr lang="en-US" altLang="zh-CN" sz="900" b="0" baseline="0" smtClean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t>‹#›</a:t>
            </a:fld>
            <a:endParaRPr lang="zh-CN" altLang="en-US" sz="900" b="0" dirty="0">
              <a:solidFill>
                <a:schemeClr val="bg1"/>
              </a:solidFill>
              <a:latin typeface="MS Reference Sans Serif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ea"/>
          <a:ea typeface="+mn-ea"/>
          <a:cs typeface="Lato" panose="020F050202020403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mailto:ameesh@berkeley.edu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lauffer@berkeley.edu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6EB2B4B-245C-4C46-96A6-69F608B4F5F5}"/>
              </a:ext>
            </a:extLst>
          </p:cNvPr>
          <p:cNvSpPr/>
          <p:nvPr/>
        </p:nvSpPr>
        <p:spPr>
          <a:xfrm>
            <a:off x="6134450" y="3410125"/>
            <a:ext cx="937470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75F502-6883-446F-BB16-657E64B0F5D7}"/>
              </a:ext>
            </a:extLst>
          </p:cNvPr>
          <p:cNvSpPr/>
          <p:nvPr/>
        </p:nvSpPr>
        <p:spPr>
          <a:xfrm>
            <a:off x="5314426" y="3142887"/>
            <a:ext cx="2686574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002895-BC29-4D93-9FDB-6A163981F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73153"/>
            <a:ext cx="1473198" cy="6995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B4EC67-CC3E-4E7A-8855-0120E7C7AFAF}"/>
              </a:ext>
            </a:extLst>
          </p:cNvPr>
          <p:cNvSpPr txBox="1"/>
          <p:nvPr/>
        </p:nvSpPr>
        <p:spPr>
          <a:xfrm>
            <a:off x="69273" y="1584208"/>
            <a:ext cx="9005454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sz="2400" b="1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Learning Symbolic Task Decompositions for Multi-Agent Teams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5C70CD-E16B-4C16-8606-E0CAA7E5F53D}"/>
              </a:ext>
            </a:extLst>
          </p:cNvPr>
          <p:cNvSpPr txBox="1"/>
          <p:nvPr/>
        </p:nvSpPr>
        <p:spPr>
          <a:xfrm>
            <a:off x="5087511" y="3514838"/>
            <a:ext cx="40564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Presented by </a:t>
            </a:r>
            <a:r>
              <a:rPr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Zi-Long Wang</a:t>
            </a:r>
          </a:p>
          <a:p>
            <a:pPr algn="ctr">
              <a:spcAft>
                <a:spcPts val="300"/>
              </a:spcAft>
            </a:pP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2025-2-28</a:t>
            </a:r>
            <a:endParaRPr lang="zh-CN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B77150-C224-B173-668F-91E53D523A16}"/>
              </a:ext>
            </a:extLst>
          </p:cNvPr>
          <p:cNvSpPr txBox="1"/>
          <p:nvPr/>
        </p:nvSpPr>
        <p:spPr>
          <a:xfrm>
            <a:off x="567976" y="2294751"/>
            <a:ext cx="7896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Ameesh Shah, Niklas Lauffer, Thomas Chen, Nikhil Pitta, Sanjit A. Seshia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9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57EB7-BA18-09D0-301D-9A17D0C0E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50696-7C2D-EFFD-D3B3-95A343908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Methodology</a:t>
            </a:r>
            <a:endParaRPr kumimoji="1" lang="zh-CN" altLang="en-US" sz="2000" b="1" dirty="0">
              <a:latin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DB9815F-4B46-C1B2-082B-C146871777F2}"/>
              </a:ext>
            </a:extLst>
          </p:cNvPr>
          <p:cNvGrpSpPr/>
          <p:nvPr/>
        </p:nvGrpSpPr>
        <p:grpSpPr>
          <a:xfrm>
            <a:off x="630623" y="1018153"/>
            <a:ext cx="7882753" cy="3107193"/>
            <a:chOff x="630623" y="809534"/>
            <a:chExt cx="7882753" cy="310719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5A7DAFA-A8BB-5BA5-CD8B-D14C8E6E0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23" y="809534"/>
              <a:ext cx="7882753" cy="310719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3DB304B-50F0-EE69-9CFB-8E85254989BB}"/>
                </a:ext>
              </a:extLst>
            </p:cNvPr>
            <p:cNvSpPr/>
            <p:nvPr/>
          </p:nvSpPr>
          <p:spPr>
            <a:xfrm>
              <a:off x="1270341" y="981906"/>
              <a:ext cx="1503544" cy="19638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5200F22-EBE9-3255-E1A9-82958157186C}"/>
                </a:ext>
              </a:extLst>
            </p:cNvPr>
            <p:cNvSpPr/>
            <p:nvPr/>
          </p:nvSpPr>
          <p:spPr>
            <a:xfrm>
              <a:off x="1233521" y="981907"/>
              <a:ext cx="1565241" cy="1737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E167CB-2C5E-F7F3-F531-4C627076A9C3}"/>
                </a:ext>
              </a:extLst>
            </p:cNvPr>
            <p:cNvSpPr txBox="1"/>
            <p:nvPr/>
          </p:nvSpPr>
          <p:spPr>
            <a:xfrm>
              <a:off x="1007386" y="923832"/>
              <a:ext cx="201751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 b="1" dirty="0"/>
                <a:t>Original RM and current state</a:t>
              </a:r>
              <a:endParaRPr lang="zh-CN" altLang="en-US" sz="900" b="1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65341A0-CDBB-2CDD-649C-E74C9AFE97CE}"/>
                </a:ext>
              </a:extLst>
            </p:cNvPr>
            <p:cNvSpPr/>
            <p:nvPr/>
          </p:nvSpPr>
          <p:spPr>
            <a:xfrm>
              <a:off x="5470908" y="984305"/>
              <a:ext cx="2348059" cy="1737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0A8DD97-0DC6-6404-087D-D467C51CA6E8}"/>
                </a:ext>
              </a:extLst>
            </p:cNvPr>
            <p:cNvSpPr/>
            <p:nvPr/>
          </p:nvSpPr>
          <p:spPr>
            <a:xfrm>
              <a:off x="3601682" y="952351"/>
              <a:ext cx="1427518" cy="1737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D42A23-EA7F-CF5B-75D2-A13078875E0E}"/>
                </a:ext>
              </a:extLst>
            </p:cNvPr>
            <p:cNvSpPr txBox="1"/>
            <p:nvPr/>
          </p:nvSpPr>
          <p:spPr>
            <a:xfrm>
              <a:off x="3762473" y="924869"/>
              <a:ext cx="13476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 b="1" dirty="0"/>
                <a:t>Selected Decomposition</a:t>
              </a:r>
              <a:endParaRPr lang="zh-CN" altLang="en-US" sz="9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62CBCCF-E602-5E22-39B0-D4FFF4E6711C}"/>
                </a:ext>
              </a:extLst>
            </p:cNvPr>
            <p:cNvSpPr txBox="1"/>
            <p:nvPr/>
          </p:nvSpPr>
          <p:spPr>
            <a:xfrm>
              <a:off x="5551834" y="921143"/>
              <a:ext cx="24500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b="1" dirty="0"/>
                <a:t>Decomposed assignments and current states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74426B8-36EE-666B-6191-9FFDEF9D6595}"/>
              </a:ext>
            </a:extLst>
          </p:cNvPr>
          <p:cNvSpPr txBox="1"/>
          <p:nvPr/>
        </p:nvSpPr>
        <p:spPr>
          <a:xfrm>
            <a:off x="971327" y="4285373"/>
            <a:ext cx="778326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/>
              <a:t>E</a:t>
            </a:r>
            <a:r>
              <a:rPr lang="zh-CN" altLang="en-US" sz="1200" dirty="0"/>
              <a:t>ach </a:t>
            </a:r>
            <a:r>
              <a:rPr lang="en-US" altLang="zh-CN" sz="1200" dirty="0"/>
              <a:t>decomposition</a:t>
            </a:r>
            <a:r>
              <a:rPr lang="zh-CN" altLang="en-US" sz="1200" dirty="0"/>
              <a:t> is assigned a </a:t>
            </a:r>
            <a:r>
              <a:rPr lang="zh-CN" altLang="en-US" sz="1200" b="1" dirty="0"/>
              <a:t>score</a:t>
            </a:r>
            <a:r>
              <a:rPr lang="zh-CN" altLang="en-US" sz="1200" dirty="0"/>
              <a:t> based on :1) minimizing the average number of events assigned to each agent’s local event set</a:t>
            </a:r>
            <a:r>
              <a:rPr lang="en-US" altLang="zh-CN" sz="1200" dirty="0"/>
              <a:t>; </a:t>
            </a:r>
            <a:r>
              <a:rPr lang="zh-CN" altLang="en-US" sz="1200" dirty="0"/>
              <a:t>2) maximizing the similarity amongst the sizes of all local event sets</a:t>
            </a:r>
            <a:r>
              <a:rPr lang="en-US" altLang="zh-CN" sz="1200" dirty="0"/>
              <a:t>;</a:t>
            </a:r>
            <a:r>
              <a:rPr lang="zh-CN" altLang="en-US" sz="1200" dirty="0"/>
              <a:t> 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466F82C1-E22E-8FCE-23BB-9E4C628E5F57}"/>
              </a:ext>
            </a:extLst>
          </p:cNvPr>
          <p:cNvSpPr/>
          <p:nvPr/>
        </p:nvSpPr>
        <p:spPr>
          <a:xfrm rot="17836364">
            <a:off x="3990320" y="3863739"/>
            <a:ext cx="553720" cy="21717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EC55F76-AD13-7404-A827-A177495BB831}"/>
              </a:ext>
            </a:extLst>
          </p:cNvPr>
          <p:cNvSpPr txBox="1"/>
          <p:nvPr/>
        </p:nvSpPr>
        <p:spPr>
          <a:xfrm>
            <a:off x="3024896" y="3915945"/>
            <a:ext cx="45821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0000"/>
                </a:solidFill>
              </a:rPr>
              <a:t>‘top-𝑘’ valid candidate decompositions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9245B7E-995C-6D53-9F75-60CD4517D37B}"/>
              </a:ext>
            </a:extLst>
          </p:cNvPr>
          <p:cNvSpPr txBox="1"/>
          <p:nvPr/>
        </p:nvSpPr>
        <p:spPr>
          <a:xfrm>
            <a:off x="280799" y="758791"/>
            <a:ext cx="4582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Generating candidate decompositions</a:t>
            </a:r>
          </a:p>
        </p:txBody>
      </p:sp>
    </p:spTree>
    <p:extLst>
      <p:ext uri="{BB962C8B-B14F-4D97-AF65-F5344CB8AC3E}">
        <p14:creationId xmlns:p14="http://schemas.microsoft.com/office/powerpoint/2010/main" val="420012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5CAF8-9D7D-5CCB-597C-39EBF8AC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E014F-72B4-8D2C-0F12-A34182CB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Methodology</a:t>
            </a:r>
            <a:endParaRPr kumimoji="1" lang="zh-CN" altLang="en-US" sz="2000" b="1" dirty="0">
              <a:latin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CFE355F-FEBD-C2F2-93C2-7746F1A04C1D}"/>
              </a:ext>
            </a:extLst>
          </p:cNvPr>
          <p:cNvSpPr txBox="1"/>
          <p:nvPr/>
        </p:nvSpPr>
        <p:spPr>
          <a:xfrm>
            <a:off x="280799" y="758791"/>
            <a:ext cx="4582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Task-conditioned policies</a:t>
            </a:r>
            <a:endParaRPr lang="zh-CN" altLang="en-US" sz="16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9EB33F9-9A48-708D-6B0F-F49A0B0F2DA7}"/>
              </a:ext>
            </a:extLst>
          </p:cNvPr>
          <p:cNvSpPr txBox="1"/>
          <p:nvPr/>
        </p:nvSpPr>
        <p:spPr>
          <a:xfrm>
            <a:off x="3455938" y="3212773"/>
            <a:ext cx="2669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T</a:t>
            </a:r>
            <a:r>
              <a:rPr lang="zh-CN" altLang="en-US" sz="1200" b="1" dirty="0"/>
              <a:t>ask-conditioned policy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77B13D9-A1E9-CE25-A792-9BDF152FDF4E}"/>
              </a:ext>
            </a:extLst>
          </p:cNvPr>
          <p:cNvGrpSpPr/>
          <p:nvPr/>
        </p:nvGrpSpPr>
        <p:grpSpPr>
          <a:xfrm>
            <a:off x="1252629" y="1454698"/>
            <a:ext cx="6640153" cy="1828698"/>
            <a:chOff x="1131279" y="1237596"/>
            <a:chExt cx="6640153" cy="1828698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0814555-56CD-3C39-8B98-2D713603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049" y="1307974"/>
              <a:ext cx="1971902" cy="175832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315A44-6FA6-276B-D0EA-8FE341059FE6}"/>
                </a:ext>
              </a:extLst>
            </p:cNvPr>
            <p:cNvSpPr txBox="1"/>
            <p:nvPr/>
          </p:nvSpPr>
          <p:spPr>
            <a:xfrm>
              <a:off x="1131279" y="1510242"/>
              <a:ext cx="2109062" cy="2308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 b="1" dirty="0"/>
                <a:t>O</a:t>
              </a:r>
              <a:r>
                <a:rPr lang="zh-CN" altLang="en-US" sz="900" b="1" dirty="0"/>
                <a:t>bservation from the underlying MDP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A6D4EE2-29C1-82D1-F6DC-46F1EB56E4B5}"/>
                </a:ext>
              </a:extLst>
            </p:cNvPr>
            <p:cNvSpPr txBox="1"/>
            <p:nvPr/>
          </p:nvSpPr>
          <p:spPr>
            <a:xfrm>
              <a:off x="1131279" y="1819354"/>
              <a:ext cx="2109062" cy="2308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 b="1" dirty="0"/>
                <a:t>E</a:t>
              </a:r>
              <a:r>
                <a:rPr lang="zh-CN" altLang="en-US" sz="900" b="1" dirty="0"/>
                <a:t>ncoding of the selected decomposition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2C96C38-4E70-3D97-9125-BEA5C1306EC5}"/>
                </a:ext>
              </a:extLst>
            </p:cNvPr>
            <p:cNvSpPr txBox="1"/>
            <p:nvPr/>
          </p:nvSpPr>
          <p:spPr>
            <a:xfrm>
              <a:off x="1131279" y="2187134"/>
              <a:ext cx="2109062" cy="2308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 b="1" dirty="0"/>
                <a:t>C</a:t>
              </a:r>
              <a:r>
                <a:rPr lang="zh-CN" altLang="en-US" sz="900" b="1" dirty="0"/>
                <a:t>urrent state in sub-task </a:t>
              </a:r>
              <a:r>
                <a:rPr lang="en-US" altLang="zh-CN" sz="900" b="1" dirty="0"/>
                <a:t>RM</a:t>
              </a:r>
              <a:endParaRPr lang="zh-CN" altLang="en-US" sz="900" b="1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28BE793-A4BC-057B-6151-D7462258F29B}"/>
                </a:ext>
              </a:extLst>
            </p:cNvPr>
            <p:cNvSpPr txBox="1"/>
            <p:nvPr/>
          </p:nvSpPr>
          <p:spPr>
            <a:xfrm>
              <a:off x="1131279" y="2530111"/>
              <a:ext cx="2109062" cy="2308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900" b="1" dirty="0"/>
                <a:t>E</a:t>
              </a:r>
              <a:r>
                <a:rPr lang="zh-CN" altLang="en-US" sz="900" b="1" dirty="0"/>
                <a:t>ncoding of the current state in </a:t>
              </a:r>
              <a:r>
                <a:rPr lang="en-US" altLang="zh-CN" sz="900" b="1" dirty="0"/>
                <a:t>RM</a:t>
              </a:r>
              <a:endParaRPr lang="zh-CN" altLang="en-US" sz="900" b="1" dirty="0"/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A24F3BD1-7D91-BF2F-7F15-2B2EA434D7DC}"/>
                </a:ext>
              </a:extLst>
            </p:cNvPr>
            <p:cNvSpPr/>
            <p:nvPr/>
          </p:nvSpPr>
          <p:spPr>
            <a:xfrm>
              <a:off x="3286329" y="1559132"/>
              <a:ext cx="299720" cy="1330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箭头: 右 35">
              <a:extLst>
                <a:ext uri="{FF2B5EF4-FFF2-40B4-BE49-F238E27FC236}">
                  <a16:creationId xmlns:a16="http://schemas.microsoft.com/office/drawing/2014/main" id="{8010AE13-F50C-DC9B-42DA-DC2CBC2E76F5}"/>
                </a:ext>
              </a:extLst>
            </p:cNvPr>
            <p:cNvSpPr/>
            <p:nvPr/>
          </p:nvSpPr>
          <p:spPr>
            <a:xfrm>
              <a:off x="3286329" y="1868244"/>
              <a:ext cx="299720" cy="1330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A4B31F3A-AD26-EE83-2D04-133AC20953E9}"/>
                </a:ext>
              </a:extLst>
            </p:cNvPr>
            <p:cNvSpPr/>
            <p:nvPr/>
          </p:nvSpPr>
          <p:spPr>
            <a:xfrm>
              <a:off x="3286329" y="2236024"/>
              <a:ext cx="299720" cy="1330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6126E136-BA2B-D430-83CC-12B6C68A558A}"/>
                </a:ext>
              </a:extLst>
            </p:cNvPr>
            <p:cNvSpPr/>
            <p:nvPr/>
          </p:nvSpPr>
          <p:spPr>
            <a:xfrm>
              <a:off x="3286329" y="2572801"/>
              <a:ext cx="299720" cy="1330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9FF5BE34-6AD4-EE7B-CAA0-E344A36EE884}"/>
                </a:ext>
              </a:extLst>
            </p:cNvPr>
            <p:cNvSpPr/>
            <p:nvPr/>
          </p:nvSpPr>
          <p:spPr>
            <a:xfrm>
              <a:off x="6003591" y="1237596"/>
              <a:ext cx="741265" cy="34051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r>
                <a:rPr kumimoji="1" lang="en-US" altLang="zh-CN" sz="1400" dirty="0">
                  <a:cs typeface="Calibri" panose="020F0502020204030204" pitchFamily="34" charset="0"/>
                </a:rPr>
                <a:t>Agent1</a:t>
              </a:r>
              <a:endParaRPr kumimoji="1" lang="zh-CN" altLang="en-US" sz="1400" dirty="0">
                <a:cs typeface="Calibri" panose="020F0502020204030204" pitchFamily="34" charset="0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DCF9A8C5-8B33-7EF8-2BF8-896EDECE4277}"/>
                </a:ext>
              </a:extLst>
            </p:cNvPr>
            <p:cNvSpPr/>
            <p:nvPr/>
          </p:nvSpPr>
          <p:spPr>
            <a:xfrm>
              <a:off x="6003591" y="1809879"/>
              <a:ext cx="741265" cy="34051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r>
                <a:rPr kumimoji="1" lang="en-US" altLang="zh-CN" sz="1400" dirty="0">
                  <a:cs typeface="Calibri" panose="020F0502020204030204" pitchFamily="34" charset="0"/>
                </a:rPr>
                <a:t>Agent1</a:t>
              </a:r>
              <a:endParaRPr kumimoji="1" lang="zh-CN" altLang="en-US" sz="1400" dirty="0">
                <a:cs typeface="Calibri" panose="020F0502020204030204" pitchFamily="34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C43E3B9-29FB-5836-CF24-D881B025AB54}"/>
                </a:ext>
              </a:extLst>
            </p:cNvPr>
            <p:cNvSpPr/>
            <p:nvPr/>
          </p:nvSpPr>
          <p:spPr>
            <a:xfrm>
              <a:off x="6003591" y="2590683"/>
              <a:ext cx="741265" cy="34051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r>
                <a:rPr kumimoji="1" lang="en-US" altLang="zh-CN" sz="1400" dirty="0" err="1">
                  <a:cs typeface="Calibri" panose="020F0502020204030204" pitchFamily="34" charset="0"/>
                </a:rPr>
                <a:t>Agentn</a:t>
              </a:r>
              <a:endParaRPr kumimoji="1" lang="zh-CN" altLang="en-US" sz="1400" dirty="0">
                <a:cs typeface="Calibri" panose="020F050202020403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880195E-B592-62F9-E1CA-8CE1211E15E7}"/>
                </a:ext>
              </a:extLst>
            </p:cNvPr>
            <p:cNvSpPr txBox="1"/>
            <p:nvPr/>
          </p:nvSpPr>
          <p:spPr>
            <a:xfrm>
              <a:off x="6003591" y="2166226"/>
              <a:ext cx="41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7698C285-4FD0-D999-29BF-E095640EE0B9}"/>
                </a:ext>
              </a:extLst>
            </p:cNvPr>
            <p:cNvCxnSpPr>
              <a:stCxn id="25" idx="3"/>
              <a:endCxn id="41" idx="1"/>
            </p:cNvCxnSpPr>
            <p:nvPr/>
          </p:nvCxnSpPr>
          <p:spPr>
            <a:xfrm flipV="1">
              <a:off x="5557951" y="1407856"/>
              <a:ext cx="445640" cy="7792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B34A1F29-5F84-1742-1918-D16F6759993A}"/>
                </a:ext>
              </a:extLst>
            </p:cNvPr>
            <p:cNvCxnSpPr>
              <a:stCxn id="25" idx="3"/>
              <a:endCxn id="42" idx="1"/>
            </p:cNvCxnSpPr>
            <p:nvPr/>
          </p:nvCxnSpPr>
          <p:spPr>
            <a:xfrm flipV="1">
              <a:off x="5557951" y="1980139"/>
              <a:ext cx="445640" cy="2069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8679BCCA-4ABC-B756-B2E8-4BA2625FA67E}"/>
                </a:ext>
              </a:extLst>
            </p:cNvPr>
            <p:cNvCxnSpPr>
              <a:stCxn id="25" idx="3"/>
              <a:endCxn id="43" idx="1"/>
            </p:cNvCxnSpPr>
            <p:nvPr/>
          </p:nvCxnSpPr>
          <p:spPr>
            <a:xfrm>
              <a:off x="5557951" y="2187134"/>
              <a:ext cx="445640" cy="5738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箭头: 右 50">
              <a:extLst>
                <a:ext uri="{FF2B5EF4-FFF2-40B4-BE49-F238E27FC236}">
                  <a16:creationId xmlns:a16="http://schemas.microsoft.com/office/drawing/2014/main" id="{9EFDA0FC-7FA1-BE06-7925-B0492F4738A2}"/>
                </a:ext>
              </a:extLst>
            </p:cNvPr>
            <p:cNvSpPr/>
            <p:nvPr/>
          </p:nvSpPr>
          <p:spPr>
            <a:xfrm>
              <a:off x="6890776" y="1342114"/>
              <a:ext cx="299720" cy="1330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FD9BE8D-1C21-9F99-557F-CAEDA306143F}"/>
                </a:ext>
              </a:extLst>
            </p:cNvPr>
            <p:cNvSpPr txBox="1"/>
            <p:nvPr/>
          </p:nvSpPr>
          <p:spPr>
            <a:xfrm>
              <a:off x="7190496" y="1279410"/>
              <a:ext cx="5809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b="1" dirty="0">
                  <a:solidFill>
                    <a:srgbClr val="C00000"/>
                  </a:solidFill>
                </a:rPr>
                <a:t>action1</a:t>
              </a:r>
              <a:endParaRPr lang="zh-CN" altLang="en-US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DF5BA3C9-9198-EBDD-AE0B-0798360FB0DE}"/>
                </a:ext>
              </a:extLst>
            </p:cNvPr>
            <p:cNvSpPr/>
            <p:nvPr/>
          </p:nvSpPr>
          <p:spPr>
            <a:xfrm>
              <a:off x="6890776" y="1914236"/>
              <a:ext cx="299720" cy="1330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6E2B6C6-9151-8939-3865-4CBFA527B026}"/>
                </a:ext>
              </a:extLst>
            </p:cNvPr>
            <p:cNvSpPr txBox="1"/>
            <p:nvPr/>
          </p:nvSpPr>
          <p:spPr>
            <a:xfrm>
              <a:off x="7190496" y="1851532"/>
              <a:ext cx="5809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b="1" dirty="0">
                  <a:solidFill>
                    <a:srgbClr val="C00000"/>
                  </a:solidFill>
                </a:rPr>
                <a:t>action2</a:t>
              </a:r>
              <a:endParaRPr lang="zh-CN" altLang="en-US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404E3B32-A0C5-1F0D-1CCE-CEBACEE9A0AD}"/>
                </a:ext>
              </a:extLst>
            </p:cNvPr>
            <p:cNvSpPr/>
            <p:nvPr/>
          </p:nvSpPr>
          <p:spPr>
            <a:xfrm>
              <a:off x="6890776" y="2698565"/>
              <a:ext cx="299720" cy="13305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A6BDAC6-3E4D-B18C-9144-D7746CAE9C71}"/>
                </a:ext>
              </a:extLst>
            </p:cNvPr>
            <p:cNvSpPr txBox="1"/>
            <p:nvPr/>
          </p:nvSpPr>
          <p:spPr>
            <a:xfrm>
              <a:off x="7190496" y="2635861"/>
              <a:ext cx="5809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b="1" dirty="0" err="1">
                  <a:solidFill>
                    <a:srgbClr val="C00000"/>
                  </a:solidFill>
                </a:rPr>
                <a:t>actionn</a:t>
              </a:r>
              <a:endParaRPr lang="zh-CN" altLang="en-US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3E87A8F-5DC4-210B-6626-764B813EAD73}"/>
                </a:ext>
              </a:extLst>
            </p:cNvPr>
            <p:cNvSpPr txBox="1"/>
            <p:nvPr/>
          </p:nvSpPr>
          <p:spPr>
            <a:xfrm>
              <a:off x="7190496" y="2173610"/>
              <a:ext cx="41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5A8898D2-BF96-3013-7DB6-9EDDF84BC3D3}"/>
              </a:ext>
            </a:extLst>
          </p:cNvPr>
          <p:cNvSpPr txBox="1"/>
          <p:nvPr/>
        </p:nvSpPr>
        <p:spPr>
          <a:xfrm>
            <a:off x="621729" y="3801954"/>
            <a:ext cx="8143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E</a:t>
            </a:r>
            <a:r>
              <a:rPr lang="zh-CN" altLang="en-US" sz="1400" dirty="0"/>
              <a:t>ach agent policy </a:t>
            </a:r>
            <a:r>
              <a:rPr lang="zh-CN" altLang="en-US" sz="1400" b="1" dirty="0"/>
              <a:t>shar</a:t>
            </a:r>
            <a:r>
              <a:rPr lang="en-US" altLang="zh-CN" sz="1400" b="1" dirty="0"/>
              <a:t>e</a:t>
            </a:r>
            <a:r>
              <a:rPr lang="zh-CN" altLang="en-US" sz="1400" dirty="0"/>
              <a:t> a task-conditioned policy.</a:t>
            </a:r>
            <a:r>
              <a:rPr lang="en-US" altLang="zh-CN" sz="1400" dirty="0"/>
              <a:t> We learn </a:t>
            </a:r>
            <a:r>
              <a:rPr lang="en-US" altLang="zh-CN" sz="1400" b="1" dirty="0"/>
              <a:t>a single policy </a:t>
            </a:r>
            <a:r>
              <a:rPr lang="en-US" altLang="zh-CN" sz="1400" dirty="0"/>
              <a:t>that outputs actions conditioned on a specific sub-task RM. We can then deploy separate copies of our policy on each agent during execution time.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051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Methodology</a:t>
            </a:r>
            <a:endParaRPr kumimoji="1" lang="zh-CN" altLang="en-US" sz="2000" b="1" dirty="0"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2B1060-6BB0-FF8D-8ED2-5A42FB1D7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77" y="1447027"/>
            <a:ext cx="4016695" cy="25644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451405-6C31-C2F0-6673-A2CDD2E0BC44}"/>
              </a:ext>
            </a:extLst>
          </p:cNvPr>
          <p:cNvSpPr txBox="1"/>
          <p:nvPr/>
        </p:nvSpPr>
        <p:spPr>
          <a:xfrm>
            <a:off x="280799" y="758791"/>
            <a:ext cx="4582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Selecting decompositions during training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74689EB-476C-E6AC-8602-6EE2653C4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575" r="1118" b="8793"/>
          <a:stretch/>
        </p:blipFill>
        <p:spPr>
          <a:xfrm>
            <a:off x="2777117" y="3954715"/>
            <a:ext cx="1591045" cy="33855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51C1510-6C7B-69FC-333D-C92C75034F9F}"/>
              </a:ext>
            </a:extLst>
          </p:cNvPr>
          <p:cNvSpPr txBox="1"/>
          <p:nvPr/>
        </p:nvSpPr>
        <p:spPr>
          <a:xfrm>
            <a:off x="1007239" y="2800436"/>
            <a:ext cx="256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Upper Confidence Bound (UCB)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8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82E53-6ACA-AF8B-4FCA-309C4CC8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+mn-lt"/>
              </a:rPr>
              <a:t>Experiment</a:t>
            </a:r>
            <a:endParaRPr lang="zh-CN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279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0C2FA-8E59-682C-7544-2A53F573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4C767-83D5-BF97-7981-9955C349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88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357E25-0F64-AFAB-D178-8A52A6CF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9"/>
          <a:stretch/>
        </p:blipFill>
        <p:spPr>
          <a:xfrm>
            <a:off x="470029" y="1097345"/>
            <a:ext cx="4152513" cy="224665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B2AF0A1-1DAC-F2C5-4DF7-F9A83224EA43}"/>
              </a:ext>
            </a:extLst>
          </p:cNvPr>
          <p:cNvSpPr txBox="1"/>
          <p:nvPr/>
        </p:nvSpPr>
        <p:spPr>
          <a:xfrm>
            <a:off x="280799" y="758791"/>
            <a:ext cx="4582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Environments and baselines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971ED55-F73B-1FBC-89CD-36D0E473A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10464" r="-112" b="13796"/>
          <a:stretch/>
        </p:blipFill>
        <p:spPr>
          <a:xfrm>
            <a:off x="4791710" y="3114655"/>
            <a:ext cx="4025900" cy="16497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56E6714-5C14-41BB-D974-ABB7533A5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46" y="1097345"/>
            <a:ext cx="3449562" cy="207253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EF4B295-B44D-2FF6-4403-444AFED8183C}"/>
              </a:ext>
            </a:extLst>
          </p:cNvPr>
          <p:cNvSpPr txBox="1"/>
          <p:nvPr/>
        </p:nvSpPr>
        <p:spPr>
          <a:xfrm>
            <a:off x="279388" y="3194723"/>
            <a:ext cx="43789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Environments: </a:t>
            </a:r>
            <a:r>
              <a:rPr lang="en-US" altLang="zh-CN" sz="1200" dirty="0"/>
              <a:t>Repairs, Cooperative Buttons, Four-Buttons, Cramped-Corridor and </a:t>
            </a:r>
            <a:r>
              <a:rPr lang="en-US" altLang="zh-CN" sz="1200" dirty="0" err="1"/>
              <a:t>AsymmetricAdvantages</a:t>
            </a:r>
            <a:endParaRPr lang="en-US" altLang="zh-CN" sz="1200" dirty="0"/>
          </a:p>
          <a:p>
            <a:r>
              <a:rPr lang="en-US" altLang="zh-CN" sz="1200" b="1" dirty="0"/>
              <a:t>Baselines: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err="1"/>
              <a:t>LOTaD</a:t>
            </a:r>
            <a:r>
              <a:rPr lang="en-US" altLang="zh-CN" sz="1200" dirty="0"/>
              <a:t>: 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ATAD: selects a set decomposition prior to learning based on the scoring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Monolithic: evaluate how MARL would perform if no decomposition of the RM was used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3087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88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48752D-A145-29BA-CCE7-2CA01A343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"/>
          <a:stretch/>
        </p:blipFill>
        <p:spPr>
          <a:xfrm>
            <a:off x="-1" y="945968"/>
            <a:ext cx="9144000" cy="35506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BE5691-CAEC-0C93-1FCA-2353FCE8AF40}"/>
              </a:ext>
            </a:extLst>
          </p:cNvPr>
          <p:cNvSpPr txBox="1"/>
          <p:nvPr/>
        </p:nvSpPr>
        <p:spPr>
          <a:xfrm>
            <a:off x="481746" y="4358099"/>
            <a:ext cx="8180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/>
              <a:t>Training curves for LOTaD and baseline methods in </a:t>
            </a:r>
            <a:r>
              <a:rPr lang="en-US" altLang="zh-CN" sz="1200" b="1" dirty="0"/>
              <a:t>5</a:t>
            </a:r>
            <a:r>
              <a:rPr lang="zh-CN" altLang="en-US" sz="1200" b="1" dirty="0"/>
              <a:t> experimental domains. Results are averaged over 5 random seeds.</a:t>
            </a:r>
          </a:p>
        </p:txBody>
      </p:sp>
    </p:spTree>
    <p:extLst>
      <p:ext uri="{BB962C8B-B14F-4D97-AF65-F5344CB8AC3E}">
        <p14:creationId xmlns:p14="http://schemas.microsoft.com/office/powerpoint/2010/main" val="88336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60FCA-AC34-4604-3C69-29CA91DEE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558C9-A671-B1EA-2803-8CBE12742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88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A8A8DE-837C-716D-F366-7E9175BEA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8" y="1394481"/>
            <a:ext cx="7707962" cy="23545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34164D-C704-D4C4-38AB-A97121AAF52D}"/>
              </a:ext>
            </a:extLst>
          </p:cNvPr>
          <p:cNvSpPr txBox="1"/>
          <p:nvPr/>
        </p:nvSpPr>
        <p:spPr>
          <a:xfrm>
            <a:off x="1094739" y="3825716"/>
            <a:ext cx="695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Training curves for LOTaD in the Repairs Task and Cramped-Corridor environments demonstrating the effect of conditioning on the overall task state along with individual sub-task states for each agent.</a:t>
            </a:r>
          </a:p>
        </p:txBody>
      </p:sp>
    </p:spTree>
    <p:extLst>
      <p:ext uri="{BB962C8B-B14F-4D97-AF65-F5344CB8AC3E}">
        <p14:creationId xmlns:p14="http://schemas.microsoft.com/office/powerpoint/2010/main" val="52773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>
                <a:latin typeface="+mn-lt"/>
              </a:rPr>
              <a:t>Summary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17DD9B-1423-23DD-8411-F60F947C275C}"/>
              </a:ext>
            </a:extLst>
          </p:cNvPr>
          <p:cNvSpPr txBox="1"/>
          <p:nvPr/>
        </p:nvSpPr>
        <p:spPr>
          <a:xfrm>
            <a:off x="280799" y="880755"/>
            <a:ext cx="8510932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a method for learning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decompositions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model-free interactions with the environment.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training architecture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allows multiple agents to train simultaneously within an environment and avoids conflicts that arise due to dependent dynamics across agents.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 our approach’s improvement in learning multi-agent policies against baseline approaches in several cooperative environments</a:t>
            </a:r>
          </a:p>
        </p:txBody>
      </p:sp>
    </p:spTree>
    <p:extLst>
      <p:ext uri="{BB962C8B-B14F-4D97-AF65-F5344CB8AC3E}">
        <p14:creationId xmlns:p14="http://schemas.microsoft.com/office/powerpoint/2010/main" val="901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7" end="2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92" end="4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Authors</a:t>
            </a:r>
            <a:endParaRPr kumimoji="1" lang="zh-CN" altLang="en-US" sz="2000" b="1" dirty="0">
              <a:latin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7FDC2B5-E600-9285-FA9E-28EBF0E98077}"/>
              </a:ext>
            </a:extLst>
          </p:cNvPr>
          <p:cNvSpPr/>
          <p:nvPr/>
        </p:nvSpPr>
        <p:spPr>
          <a:xfrm>
            <a:off x="8013174" y="2785109"/>
            <a:ext cx="1130826" cy="41258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E00C5A-F165-DAB4-C8E7-AE9E31073815}"/>
              </a:ext>
            </a:extLst>
          </p:cNvPr>
          <p:cNvSpPr txBox="1"/>
          <p:nvPr/>
        </p:nvSpPr>
        <p:spPr>
          <a:xfrm>
            <a:off x="1644507" y="1225947"/>
            <a:ext cx="292749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it-IT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Ameesh Shah </a:t>
            </a:r>
          </a:p>
          <a:p>
            <a:pPr algn="l" fontAlgn="base"/>
            <a:r>
              <a:rPr lang="en-US" altLang="zh-CN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 Berkeley</a:t>
            </a:r>
          </a:p>
          <a:p>
            <a:pPr algn="l" fontAlgn="base"/>
            <a:r>
              <a:rPr lang="en-US" altLang="zh-CN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ameesh@berkeley.edu</a:t>
            </a:r>
            <a:endParaRPr lang="en-US" altLang="zh-CN" sz="12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formal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methods,with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particular focus on applications in robotics, autonomy, and program synthesis. </a:t>
            </a:r>
            <a:endParaRPr lang="en-US" altLang="zh-CN" sz="12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eadshot">
            <a:extLst>
              <a:ext uri="{FF2B5EF4-FFF2-40B4-BE49-F238E27FC236}">
                <a16:creationId xmlns:a16="http://schemas.microsoft.com/office/drawing/2014/main" id="{1014DEBC-84A3-457B-2223-BEE83A62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1" y="1083525"/>
            <a:ext cx="1031176" cy="145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klas Lauffer">
            <a:extLst>
              <a:ext uri="{FF2B5EF4-FFF2-40B4-BE49-F238E27FC236}">
                <a16:creationId xmlns:a16="http://schemas.microsoft.com/office/drawing/2014/main" id="{D93A290B-1C6F-FDA1-1885-45FFB1D4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44" y="1226667"/>
            <a:ext cx="1046440" cy="10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E29209-1EB4-7290-DFBC-7CC4738F6D01}"/>
              </a:ext>
            </a:extLst>
          </p:cNvPr>
          <p:cNvSpPr txBox="1"/>
          <p:nvPr/>
        </p:nvSpPr>
        <p:spPr>
          <a:xfrm>
            <a:off x="5844084" y="1225947"/>
            <a:ext cx="292749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it-IT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Niklas Lauffer </a:t>
            </a:r>
          </a:p>
          <a:p>
            <a:pPr algn="l" fontAlgn="base"/>
            <a:r>
              <a:rPr lang="en-US" altLang="zh-CN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 Berkeley</a:t>
            </a:r>
          </a:p>
          <a:p>
            <a:pPr algn="l" fontAlgn="base"/>
            <a:r>
              <a:rPr lang="en-US" altLang="zh-CN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nlauffer@berkeley.edu</a:t>
            </a:r>
            <a:endParaRPr lang="en-US" altLang="zh-CN" sz="12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human-AI cooperation, multiagent systems, and AI safety. </a:t>
            </a:r>
            <a:endParaRPr lang="en-US" altLang="zh-CN" sz="12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57AF06B-E97C-45DD-9901-31DE288ED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1" y="2785109"/>
            <a:ext cx="1070908" cy="13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FCDFD0-3BA9-001F-9A18-0881F47ECD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57" y="2785109"/>
            <a:ext cx="3385323" cy="1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4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D68F6-54A2-83C7-4015-D7982C51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+mn-lt"/>
              </a:rPr>
              <a:t>Background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277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B46AF-DAA2-951C-794C-6BE55F00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Reward Machine and sub-task RM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3D665F3-E6A7-BC5A-104B-2637DA8B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3" y="1116200"/>
            <a:ext cx="2540131" cy="25782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911CF3-C7C0-E917-0395-1023293A8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3201" r="3800" b="3230"/>
          <a:stretch/>
        </p:blipFill>
        <p:spPr>
          <a:xfrm>
            <a:off x="3155986" y="1369774"/>
            <a:ext cx="5626313" cy="208617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E9A453E-26D8-4584-815B-61B430581947}"/>
              </a:ext>
            </a:extLst>
          </p:cNvPr>
          <p:cNvSpPr txBox="1"/>
          <p:nvPr/>
        </p:nvSpPr>
        <p:spPr>
          <a:xfrm>
            <a:off x="615855" y="3684433"/>
            <a:ext cx="23522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Cooperative buttons domain</a:t>
            </a:r>
            <a:endParaRPr lang="zh-CN" altLang="en-US" sz="14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586507-02D4-316B-38CB-21ECDA4948D5}"/>
              </a:ext>
            </a:extLst>
          </p:cNvPr>
          <p:cNvSpPr txBox="1"/>
          <p:nvPr/>
        </p:nvSpPr>
        <p:spPr>
          <a:xfrm>
            <a:off x="3678540" y="3684433"/>
            <a:ext cx="4581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Reward machine encoding the cooperative buttons task</a:t>
            </a:r>
            <a:endParaRPr lang="zh-CN" altLang="en-US" sz="1400" b="1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431CB48-D1BA-2E4C-7344-CAA1C3712E1D}"/>
              </a:ext>
            </a:extLst>
          </p:cNvPr>
          <p:cNvGrpSpPr/>
          <p:nvPr/>
        </p:nvGrpSpPr>
        <p:grpSpPr>
          <a:xfrm>
            <a:off x="3566579" y="4164535"/>
            <a:ext cx="5074196" cy="403658"/>
            <a:chOff x="3456114" y="4218354"/>
            <a:chExt cx="5074196" cy="403658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1915BF4-CDDF-1720-A5D3-F22776A8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744" y="4239006"/>
              <a:ext cx="4021566" cy="383006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E52FC91-AFFA-69E2-5A82-491C5091D026}"/>
                </a:ext>
              </a:extLst>
            </p:cNvPr>
            <p:cNvSpPr txBox="1"/>
            <p:nvPr/>
          </p:nvSpPr>
          <p:spPr>
            <a:xfrm>
              <a:off x="3456114" y="4218354"/>
              <a:ext cx="1115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Event set: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18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E53F0-0073-133A-6B44-DF4B245F3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F1C5A-6AC3-EA6E-FDAA-B003E68A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Reward Machine and sub-task RM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EC5D814-A7F6-942E-003B-65A6D5539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3201" r="3800" b="3230"/>
          <a:stretch/>
        </p:blipFill>
        <p:spPr>
          <a:xfrm>
            <a:off x="197996" y="1120694"/>
            <a:ext cx="4820724" cy="17874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B0D9B3-8A59-FBCC-D8D9-DB3AE8A16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0"/>
          <a:stretch/>
        </p:blipFill>
        <p:spPr>
          <a:xfrm>
            <a:off x="5744776" y="2614448"/>
            <a:ext cx="3304042" cy="71299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098997A-2D6E-BF59-D189-8FB6D2461301}"/>
              </a:ext>
            </a:extLst>
          </p:cNvPr>
          <p:cNvGrpSpPr/>
          <p:nvPr/>
        </p:nvGrpSpPr>
        <p:grpSpPr>
          <a:xfrm>
            <a:off x="0" y="3307245"/>
            <a:ext cx="4968708" cy="391274"/>
            <a:chOff x="3456114" y="4218354"/>
            <a:chExt cx="4968708" cy="39127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3CCFA61-821A-FB82-BE15-BA51082DB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538" y="4238553"/>
              <a:ext cx="3896284" cy="37107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B96795F-5CEE-1890-298B-84ED5431330A}"/>
                </a:ext>
              </a:extLst>
            </p:cNvPr>
            <p:cNvSpPr txBox="1"/>
            <p:nvPr/>
          </p:nvSpPr>
          <p:spPr>
            <a:xfrm>
              <a:off x="3456114" y="4218354"/>
              <a:ext cx="11169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Event set: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0FEC84D-626F-D692-FD7D-DC347B0CA8F5}"/>
              </a:ext>
            </a:extLst>
          </p:cNvPr>
          <p:cNvGrpSpPr/>
          <p:nvPr/>
        </p:nvGrpSpPr>
        <p:grpSpPr>
          <a:xfrm>
            <a:off x="0" y="3693476"/>
            <a:ext cx="4334605" cy="1068185"/>
            <a:chOff x="27331" y="3581710"/>
            <a:chExt cx="4334605" cy="106818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D43C2C8-ED61-5A26-A9A3-730A10A29776}"/>
                </a:ext>
              </a:extLst>
            </p:cNvPr>
            <p:cNvSpPr txBox="1"/>
            <p:nvPr/>
          </p:nvSpPr>
          <p:spPr>
            <a:xfrm>
              <a:off x="27331" y="3581710"/>
              <a:ext cx="1751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Local event set: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BC77E42-D262-1624-4301-332128AC5B53}"/>
                </a:ext>
              </a:extLst>
            </p:cNvPr>
            <p:cNvGrpSpPr/>
            <p:nvPr/>
          </p:nvGrpSpPr>
          <p:grpSpPr>
            <a:xfrm>
              <a:off x="1679196" y="3678682"/>
              <a:ext cx="2682740" cy="971213"/>
              <a:chOff x="1522262" y="3480870"/>
              <a:chExt cx="3816546" cy="1415172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1D0D29A-3A00-D782-C15A-0DDE2D19E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262" y="3480870"/>
                <a:ext cx="2590933" cy="349268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1E19BFA7-279F-7151-0B79-7111D6BF8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262" y="3886341"/>
                <a:ext cx="3816546" cy="51437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5ABF316C-1890-8177-8951-922892D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262" y="4400717"/>
                <a:ext cx="3352972" cy="495325"/>
              </a:xfrm>
              <a:prstGeom prst="rect">
                <a:avLst/>
              </a:prstGeom>
            </p:spPr>
          </p:pic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EBBE3927-73A4-5C4B-030C-21A55F2FB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65"/>
          <a:stretch/>
        </p:blipFill>
        <p:spPr>
          <a:xfrm>
            <a:off x="5744776" y="920831"/>
            <a:ext cx="3304042" cy="56269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CE1FC67-296D-BA36-FD47-428C3AD59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6" b="35644"/>
          <a:stretch/>
        </p:blipFill>
        <p:spPr>
          <a:xfrm>
            <a:off x="5744776" y="1470004"/>
            <a:ext cx="3304042" cy="1023185"/>
          </a:xfrm>
          <a:prstGeom prst="rect">
            <a:avLst/>
          </a:prstGeom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63923A8D-3581-4B69-D8DC-227BA47E3ED6}"/>
              </a:ext>
            </a:extLst>
          </p:cNvPr>
          <p:cNvSpPr/>
          <p:nvPr/>
        </p:nvSpPr>
        <p:spPr>
          <a:xfrm rot="19477932">
            <a:off x="5127224" y="1469212"/>
            <a:ext cx="550215" cy="15007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0DDC30AF-102C-D15C-9FBC-6E4DC179034F}"/>
              </a:ext>
            </a:extLst>
          </p:cNvPr>
          <p:cNvSpPr/>
          <p:nvPr/>
        </p:nvSpPr>
        <p:spPr>
          <a:xfrm>
            <a:off x="5180168" y="2153902"/>
            <a:ext cx="485442" cy="1314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0CFD8004-CA61-D476-2FD8-F579CB8F92FD}"/>
              </a:ext>
            </a:extLst>
          </p:cNvPr>
          <p:cNvSpPr/>
          <p:nvPr/>
        </p:nvSpPr>
        <p:spPr>
          <a:xfrm rot="1447676">
            <a:off x="5137055" y="2801593"/>
            <a:ext cx="530580" cy="1314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8E640C-7F1A-8DAF-436F-59E9E0B9C21A}"/>
              </a:ext>
            </a:extLst>
          </p:cNvPr>
          <p:cNvSpPr txBox="1"/>
          <p:nvPr/>
        </p:nvSpPr>
        <p:spPr>
          <a:xfrm>
            <a:off x="6622021" y="3354922"/>
            <a:ext cx="1549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sub-task RM</a:t>
            </a:r>
            <a:endParaRPr lang="zh-CN" altLang="en-US" sz="16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310B94-69B2-0566-52A1-72289677D8A4}"/>
              </a:ext>
            </a:extLst>
          </p:cNvPr>
          <p:cNvSpPr txBox="1"/>
          <p:nvPr/>
        </p:nvSpPr>
        <p:spPr>
          <a:xfrm>
            <a:off x="2335078" y="2908165"/>
            <a:ext cx="1549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Original RM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68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D68F6-54A2-83C7-4015-D7982C51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38" y="1749944"/>
            <a:ext cx="8128724" cy="1067282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b="1" dirty="0" err="1">
                <a:solidFill>
                  <a:srgbClr val="FF0000"/>
                </a:solidFill>
                <a:latin typeface="+mn-lt"/>
              </a:rPr>
              <a:t>LOTaD</a:t>
            </a:r>
            <a:r>
              <a:rPr kumimoji="1" lang="en-US" altLang="zh-CN" sz="3200" b="1" dirty="0">
                <a:latin typeface="+mn-lt"/>
              </a:rPr>
              <a:t>: Learning Optimal Task Decompositions for Multiagent Reinforcement Learning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796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Problem Setting</a:t>
            </a:r>
            <a:endParaRPr kumimoji="1" lang="zh-CN" altLang="en-US" sz="2000" b="1" dirty="0">
              <a:latin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8AB24A8-0908-54FC-FA21-28ACF7A41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9" y="1161977"/>
            <a:ext cx="4692891" cy="28195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10C30A6-757F-7DB5-6209-9F69DD51F042}"/>
              </a:ext>
            </a:extLst>
          </p:cNvPr>
          <p:cNvSpPr txBox="1"/>
          <p:nvPr/>
        </p:nvSpPr>
        <p:spPr>
          <a:xfrm>
            <a:off x="1597761" y="3981522"/>
            <a:ext cx="23522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Repairs domain</a:t>
            </a:r>
            <a:endParaRPr lang="zh-CN" altLang="en-US" sz="1400" b="1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619937B-D028-D4D3-0015-B4B98357490B}"/>
              </a:ext>
            </a:extLst>
          </p:cNvPr>
          <p:cNvGrpSpPr/>
          <p:nvPr/>
        </p:nvGrpSpPr>
        <p:grpSpPr>
          <a:xfrm>
            <a:off x="5084770" y="1294476"/>
            <a:ext cx="4023670" cy="2554545"/>
            <a:chOff x="5120330" y="1503504"/>
            <a:chExt cx="4023670" cy="255454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1D77ACF-9FA8-901E-A7FD-3BBA07E6F2DD}"/>
                </a:ext>
              </a:extLst>
            </p:cNvPr>
            <p:cNvSpPr txBox="1"/>
            <p:nvPr/>
          </p:nvSpPr>
          <p:spPr>
            <a:xfrm>
              <a:off x="5120330" y="1503504"/>
              <a:ext cx="4023670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b="0" i="0" dirty="0">
                  <a:effectLst/>
                </a:rPr>
                <a:t>First, any two agents must meet at headquarters(HQ) X to send the signal.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600" b="0" i="0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Next, the agent must visit locations Rs and Ys in any order.</a:t>
              </a:r>
            </a:p>
            <a:p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T</a:t>
              </a:r>
              <a:r>
                <a:rPr lang="zh-CN" altLang="en-US" sz="1600" dirty="0"/>
                <a:t>here exists a </a:t>
              </a:r>
              <a:r>
                <a:rPr lang="zh-CN" altLang="en-US" sz="1600" b="1" dirty="0"/>
                <a:t>hazardous region</a:t>
              </a:r>
              <a:r>
                <a:rPr lang="zh-CN" altLang="en-US" sz="1600" dirty="0"/>
                <a:t>, encoded in orange, that </a:t>
              </a:r>
              <a:r>
                <a:rPr lang="zh-CN" altLang="en-US" sz="1600" b="1" dirty="0"/>
                <a:t>prevents more than one agent from entering the region at a time</a:t>
              </a:r>
              <a:r>
                <a:rPr lang="zh-CN" altLang="en-US" sz="1600" dirty="0"/>
                <a:t>.</a:t>
              </a:r>
            </a:p>
            <a:p>
              <a:endParaRPr lang="en-US" altLang="zh-CN" sz="1600" b="0" i="0" dirty="0">
                <a:effectLst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E23835A-91F8-4B18-5E74-4D77E9D0D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361" y="1781692"/>
              <a:ext cx="189756" cy="27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74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C0B5-B768-CCF3-31FC-48F0B18C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E9A34-33DC-25D9-E921-9C14E6CF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Problem Setting</a:t>
            </a:r>
            <a:endParaRPr kumimoji="1" lang="zh-CN" altLang="en-US" sz="2000" b="1" dirty="0">
              <a:latin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60A242-54A8-1A93-7C35-5B03D8564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9" y="1161977"/>
            <a:ext cx="4692891" cy="28195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93DE93D-ABD3-0C49-B21E-0C3F32F3DDFA}"/>
              </a:ext>
            </a:extLst>
          </p:cNvPr>
          <p:cNvSpPr txBox="1"/>
          <p:nvPr/>
        </p:nvSpPr>
        <p:spPr>
          <a:xfrm>
            <a:off x="1597761" y="3981522"/>
            <a:ext cx="23522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Repairs domain</a:t>
            </a:r>
            <a:endParaRPr lang="zh-CN" altLang="en-US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8447EC-3982-281E-C983-CB4A6136DF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"/>
          <a:stretch/>
        </p:blipFill>
        <p:spPr>
          <a:xfrm>
            <a:off x="5172906" y="1290181"/>
            <a:ext cx="3693116" cy="25631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A216F6-7C99-C522-CB17-B8855748A02A}"/>
              </a:ext>
            </a:extLst>
          </p:cNvPr>
          <p:cNvSpPr txBox="1"/>
          <p:nvPr/>
        </p:nvSpPr>
        <p:spPr>
          <a:xfrm>
            <a:off x="5473823" y="3981521"/>
            <a:ext cx="3091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A task completion reward machine</a:t>
            </a:r>
          </a:p>
        </p:txBody>
      </p:sp>
    </p:spTree>
    <p:extLst>
      <p:ext uri="{BB962C8B-B14F-4D97-AF65-F5344CB8AC3E}">
        <p14:creationId xmlns:p14="http://schemas.microsoft.com/office/powerpoint/2010/main" val="428346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4641-087B-0DF7-8A2F-2BA53C52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6DC5F-32EF-1F46-6E5B-7549056B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Motivation</a:t>
            </a:r>
            <a:endParaRPr kumimoji="1" lang="zh-CN" altLang="en-US" sz="2000" b="1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67288E-6763-2157-2134-F0F8D1020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"/>
          <a:stretch/>
        </p:blipFill>
        <p:spPr>
          <a:xfrm>
            <a:off x="551145" y="2838598"/>
            <a:ext cx="2815913" cy="195432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4F34371C-F21B-D106-AEDD-D10B01485019}"/>
              </a:ext>
            </a:extLst>
          </p:cNvPr>
          <p:cNvSpPr/>
          <p:nvPr/>
        </p:nvSpPr>
        <p:spPr>
          <a:xfrm>
            <a:off x="4139161" y="1367785"/>
            <a:ext cx="1320800" cy="38608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10416B-5E79-339A-F836-7A0C66B78E19}"/>
              </a:ext>
            </a:extLst>
          </p:cNvPr>
          <p:cNvSpPr txBox="1"/>
          <p:nvPr/>
        </p:nvSpPr>
        <p:spPr>
          <a:xfrm>
            <a:off x="4131541" y="1329993"/>
            <a:ext cx="1386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Agent 1 and Agent 2 </a:t>
            </a:r>
            <a:r>
              <a:rPr lang="en-US" altLang="zh-CN" sz="1200" dirty="0"/>
              <a:t>meet </a:t>
            </a:r>
            <a:r>
              <a:rPr lang="zh-CN" altLang="en-US" sz="1200" dirty="0"/>
              <a:t>at HQ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7A38481-360A-647E-CEAA-B077FEC4D799}"/>
              </a:ext>
            </a:extLst>
          </p:cNvPr>
          <p:cNvSpPr/>
          <p:nvPr/>
        </p:nvSpPr>
        <p:spPr>
          <a:xfrm>
            <a:off x="5780001" y="1367785"/>
            <a:ext cx="1320800" cy="38608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C77355-5D89-1C2B-45EF-2EA156FFC32D}"/>
              </a:ext>
            </a:extLst>
          </p:cNvPr>
          <p:cNvSpPr txBox="1"/>
          <p:nvPr/>
        </p:nvSpPr>
        <p:spPr>
          <a:xfrm>
            <a:off x="5746981" y="1422325"/>
            <a:ext cx="138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Agent </a:t>
            </a:r>
            <a:r>
              <a:rPr lang="en-US" altLang="zh-CN" sz="1200" dirty="0"/>
              <a:t>2</a:t>
            </a:r>
            <a:r>
              <a:rPr lang="zh-CN" altLang="en-US" sz="1200" dirty="0"/>
              <a:t> </a:t>
            </a:r>
            <a:r>
              <a:rPr lang="en-US" altLang="zh-CN" sz="1200" dirty="0"/>
              <a:t>visits Rs</a:t>
            </a:r>
            <a:endParaRPr lang="zh-CN" altLang="en-US" sz="12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A4C0218-BC20-611E-789F-26661B2D9BEF}"/>
              </a:ext>
            </a:extLst>
          </p:cNvPr>
          <p:cNvSpPr/>
          <p:nvPr/>
        </p:nvSpPr>
        <p:spPr>
          <a:xfrm>
            <a:off x="7367501" y="1367785"/>
            <a:ext cx="1320800" cy="38608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A5357E-ABD1-DD8E-101E-99967FB37A27}"/>
              </a:ext>
            </a:extLst>
          </p:cNvPr>
          <p:cNvSpPr txBox="1"/>
          <p:nvPr/>
        </p:nvSpPr>
        <p:spPr>
          <a:xfrm>
            <a:off x="7359881" y="1412165"/>
            <a:ext cx="138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Agent </a:t>
            </a:r>
            <a:r>
              <a:rPr lang="en-US" altLang="zh-CN" sz="1200" dirty="0"/>
              <a:t>3</a:t>
            </a:r>
            <a:r>
              <a:rPr lang="zh-CN" altLang="en-US" sz="1200" dirty="0"/>
              <a:t> </a:t>
            </a:r>
            <a:r>
              <a:rPr lang="en-US" altLang="zh-CN" sz="1200" dirty="0"/>
              <a:t>visits Ys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04BEB26-3324-A49A-48FD-24CD8DAD4C38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518381" y="1560825"/>
            <a:ext cx="2286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95C9B2B-34E0-4C30-F32F-7579F7BF10A0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133821" y="1550665"/>
            <a:ext cx="226060" cy="10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1D1912B-8F22-80D0-D91B-628573CCF4A8}"/>
              </a:ext>
            </a:extLst>
          </p:cNvPr>
          <p:cNvSpPr/>
          <p:nvPr/>
        </p:nvSpPr>
        <p:spPr>
          <a:xfrm>
            <a:off x="4139161" y="1928766"/>
            <a:ext cx="1320800" cy="38608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321D5C-DF55-4B02-D513-3E83C238DC07}"/>
              </a:ext>
            </a:extLst>
          </p:cNvPr>
          <p:cNvSpPr txBox="1"/>
          <p:nvPr/>
        </p:nvSpPr>
        <p:spPr>
          <a:xfrm>
            <a:off x="4131541" y="1890974"/>
            <a:ext cx="1386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Agent </a:t>
            </a:r>
            <a:r>
              <a:rPr lang="en-US" altLang="zh-CN" sz="1200" dirty="0"/>
              <a:t>2</a:t>
            </a:r>
            <a:r>
              <a:rPr lang="zh-CN" altLang="en-US" sz="1200" dirty="0"/>
              <a:t> and Agent </a:t>
            </a:r>
            <a:r>
              <a:rPr lang="en-US" altLang="zh-CN" sz="1200" dirty="0"/>
              <a:t>3</a:t>
            </a:r>
            <a:r>
              <a:rPr lang="zh-CN" altLang="en-US" sz="1200" dirty="0"/>
              <a:t> </a:t>
            </a:r>
            <a:r>
              <a:rPr lang="en-US" altLang="zh-CN" sz="1200" dirty="0"/>
              <a:t>meet </a:t>
            </a:r>
            <a:r>
              <a:rPr lang="zh-CN" altLang="en-US" sz="1200" dirty="0"/>
              <a:t>at HQ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EFAB947-DA37-F973-C68C-EC2E6C9D097D}"/>
              </a:ext>
            </a:extLst>
          </p:cNvPr>
          <p:cNvSpPr/>
          <p:nvPr/>
        </p:nvSpPr>
        <p:spPr>
          <a:xfrm>
            <a:off x="5780001" y="1928766"/>
            <a:ext cx="1320800" cy="38608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D02411-ADBF-E3FE-BA67-1F422FB53BA3}"/>
              </a:ext>
            </a:extLst>
          </p:cNvPr>
          <p:cNvSpPr txBox="1"/>
          <p:nvPr/>
        </p:nvSpPr>
        <p:spPr>
          <a:xfrm>
            <a:off x="5746981" y="1983306"/>
            <a:ext cx="138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Agent </a:t>
            </a:r>
            <a:r>
              <a:rPr lang="en-US" altLang="zh-CN" sz="1200" dirty="0"/>
              <a:t>1</a:t>
            </a:r>
            <a:r>
              <a:rPr lang="zh-CN" altLang="en-US" sz="1200" dirty="0"/>
              <a:t> </a:t>
            </a:r>
            <a:r>
              <a:rPr lang="en-US" altLang="zh-CN" sz="1200" dirty="0"/>
              <a:t>visits Ys</a:t>
            </a:r>
            <a:endParaRPr lang="zh-CN" altLang="en-US" sz="12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D856398-62AA-5BF1-4A4D-23CC068A7445}"/>
              </a:ext>
            </a:extLst>
          </p:cNvPr>
          <p:cNvSpPr/>
          <p:nvPr/>
        </p:nvSpPr>
        <p:spPr>
          <a:xfrm>
            <a:off x="7367501" y="1928766"/>
            <a:ext cx="1320800" cy="38608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362CC59-5996-0D0F-7543-52B1107A1F82}"/>
              </a:ext>
            </a:extLst>
          </p:cNvPr>
          <p:cNvSpPr txBox="1"/>
          <p:nvPr/>
        </p:nvSpPr>
        <p:spPr>
          <a:xfrm>
            <a:off x="7359881" y="1973146"/>
            <a:ext cx="138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Agent </a:t>
            </a:r>
            <a:r>
              <a:rPr lang="en-US" altLang="zh-CN" sz="1200" dirty="0"/>
              <a:t>1</a:t>
            </a:r>
            <a:r>
              <a:rPr lang="zh-CN" altLang="en-US" sz="1200" dirty="0"/>
              <a:t> </a:t>
            </a:r>
            <a:r>
              <a:rPr lang="en-US" altLang="zh-CN" sz="1200" dirty="0"/>
              <a:t>visits Rs</a:t>
            </a:r>
            <a:endParaRPr lang="zh-CN" altLang="en-US" sz="1200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8C10EE2-3608-9440-FBC7-18F4D2210B56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518381" y="2121806"/>
            <a:ext cx="2286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1189C8F-DBC5-C7F3-1D8D-0D071CE8F17E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7133821" y="2111646"/>
            <a:ext cx="226060" cy="10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93FB90C1-7626-7BC7-5787-A7626DCADF29}"/>
              </a:ext>
            </a:extLst>
          </p:cNvPr>
          <p:cNvSpPr txBox="1"/>
          <p:nvPr/>
        </p:nvSpPr>
        <p:spPr>
          <a:xfrm>
            <a:off x="4131541" y="2886928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FCE5F23-E521-E735-DE3A-34285ECFB401}"/>
              </a:ext>
            </a:extLst>
          </p:cNvPr>
          <p:cNvSpPr txBox="1"/>
          <p:nvPr/>
        </p:nvSpPr>
        <p:spPr>
          <a:xfrm>
            <a:off x="4010695" y="1002864"/>
            <a:ext cx="4582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0" dirty="0">
                <a:effectLst/>
              </a:rPr>
              <a:t>There are multiple possible decomposition</a:t>
            </a:r>
            <a:endParaRPr lang="zh-CN" altLang="en-US" sz="1400" b="1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AF3059F-232E-A91B-AA60-B4CA3708AD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1011924"/>
            <a:ext cx="2871563" cy="172527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3751D27-7DF4-EDA7-8114-16D9BF8E17E4}"/>
              </a:ext>
            </a:extLst>
          </p:cNvPr>
          <p:cNvSpPr txBox="1"/>
          <p:nvPr/>
        </p:nvSpPr>
        <p:spPr>
          <a:xfrm>
            <a:off x="4223919" y="3199341"/>
            <a:ext cx="44643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</a:rPr>
              <a:t>knowing which decomposition of the overall task leads to the most efficient completion of the task largely depends on the dynamics environment.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BD78CA5-38CB-0C2E-664F-55A0A406FDF2}"/>
              </a:ext>
            </a:extLst>
          </p:cNvPr>
          <p:cNvSpPr/>
          <p:nvPr/>
        </p:nvSpPr>
        <p:spPr>
          <a:xfrm>
            <a:off x="4139161" y="2502419"/>
            <a:ext cx="1320800" cy="38608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283ED33-BA0D-0AA9-81FF-F930A3B9DFD6}"/>
              </a:ext>
            </a:extLst>
          </p:cNvPr>
          <p:cNvSpPr txBox="1"/>
          <p:nvPr/>
        </p:nvSpPr>
        <p:spPr>
          <a:xfrm>
            <a:off x="4131541" y="2464627"/>
            <a:ext cx="1386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Agent </a:t>
            </a:r>
            <a:r>
              <a:rPr lang="en-US" altLang="zh-CN" sz="1200" dirty="0"/>
              <a:t>1</a:t>
            </a:r>
            <a:r>
              <a:rPr lang="zh-CN" altLang="en-US" sz="1200" dirty="0"/>
              <a:t> and Agent </a:t>
            </a:r>
            <a:r>
              <a:rPr lang="en-US" altLang="zh-CN" sz="1200" dirty="0"/>
              <a:t>3</a:t>
            </a:r>
            <a:r>
              <a:rPr lang="zh-CN" altLang="en-US" sz="1200" dirty="0"/>
              <a:t> </a:t>
            </a:r>
            <a:r>
              <a:rPr lang="en-US" altLang="zh-CN" sz="1200" dirty="0"/>
              <a:t>meet </a:t>
            </a:r>
            <a:r>
              <a:rPr lang="zh-CN" altLang="en-US" sz="1200" dirty="0"/>
              <a:t>at HQ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AF2BBAB-B466-F8B0-29DE-F9268D499B25}"/>
              </a:ext>
            </a:extLst>
          </p:cNvPr>
          <p:cNvSpPr/>
          <p:nvPr/>
        </p:nvSpPr>
        <p:spPr>
          <a:xfrm>
            <a:off x="5780001" y="2502419"/>
            <a:ext cx="1320800" cy="38608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86276F4-4A39-3A7F-65EA-BC5EFF178C18}"/>
              </a:ext>
            </a:extLst>
          </p:cNvPr>
          <p:cNvSpPr txBox="1"/>
          <p:nvPr/>
        </p:nvSpPr>
        <p:spPr>
          <a:xfrm>
            <a:off x="5746981" y="2556959"/>
            <a:ext cx="138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Agent </a:t>
            </a:r>
            <a:r>
              <a:rPr lang="en-US" altLang="zh-CN" sz="1200" dirty="0"/>
              <a:t>2</a:t>
            </a:r>
            <a:r>
              <a:rPr lang="zh-CN" altLang="en-US" sz="1200" dirty="0"/>
              <a:t> </a:t>
            </a:r>
            <a:r>
              <a:rPr lang="en-US" altLang="zh-CN" sz="1200" dirty="0"/>
              <a:t>visits Ys</a:t>
            </a:r>
            <a:endParaRPr lang="zh-CN" altLang="en-US" sz="1200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ED0C2CF-CE39-0343-0B97-2CCBDA5589FD}"/>
              </a:ext>
            </a:extLst>
          </p:cNvPr>
          <p:cNvSpPr/>
          <p:nvPr/>
        </p:nvSpPr>
        <p:spPr>
          <a:xfrm>
            <a:off x="7367501" y="2502419"/>
            <a:ext cx="1320800" cy="38608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2A2A400-EF53-DBF7-4104-270351BCF1BF}"/>
              </a:ext>
            </a:extLst>
          </p:cNvPr>
          <p:cNvSpPr txBox="1"/>
          <p:nvPr/>
        </p:nvSpPr>
        <p:spPr>
          <a:xfrm>
            <a:off x="7359881" y="2546799"/>
            <a:ext cx="1386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Agent </a:t>
            </a:r>
            <a:r>
              <a:rPr lang="en-US" altLang="zh-CN" sz="1200" dirty="0"/>
              <a:t>3</a:t>
            </a:r>
            <a:r>
              <a:rPr lang="zh-CN" altLang="en-US" sz="1200" dirty="0"/>
              <a:t> </a:t>
            </a:r>
            <a:r>
              <a:rPr lang="en-US" altLang="zh-CN" sz="1200" dirty="0"/>
              <a:t>visits Rs</a:t>
            </a:r>
            <a:endParaRPr lang="zh-CN" altLang="en-US" sz="1200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ABFC1E8-5D27-4D60-40DA-D7B0C1F6CCC0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5518381" y="2695459"/>
            <a:ext cx="2286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D295171-80B4-68D3-A871-A51FF3F86E39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7133821" y="2685299"/>
            <a:ext cx="226060" cy="10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3035A9E9-D039-E0CD-42EC-357F72B4BEAA}"/>
              </a:ext>
            </a:extLst>
          </p:cNvPr>
          <p:cNvSpPr txBox="1"/>
          <p:nvPr/>
        </p:nvSpPr>
        <p:spPr>
          <a:xfrm>
            <a:off x="3234153" y="4120434"/>
            <a:ext cx="583620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Propose an approach to </a:t>
            </a:r>
            <a:r>
              <a:rPr lang="en-US" altLang="zh-CN" sz="1600" b="1" dirty="0"/>
              <a:t>automatically</a:t>
            </a:r>
            <a:r>
              <a:rPr lang="en-US" altLang="zh-CN" sz="1600" dirty="0"/>
              <a:t> find </a:t>
            </a:r>
            <a:r>
              <a:rPr lang="en-US" altLang="zh-CN" sz="1600" b="1" dirty="0"/>
              <a:t>optimal decompositions </a:t>
            </a:r>
            <a:r>
              <a:rPr lang="en-US" altLang="zh-CN" sz="1600" dirty="0"/>
              <a:t>of an overall task into sub-tasks for a team of agents.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92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 animBg="1"/>
      <p:bldP spid="9" grpId="0"/>
      <p:bldP spid="10" grpId="0" animBg="1"/>
      <p:bldP spid="11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34" grpId="0"/>
      <p:bldP spid="36" grpId="0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51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kumimoji="1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140862</TotalTime>
  <Words>625</Words>
  <Application>Microsoft Office PowerPoint</Application>
  <PresentationFormat>全屏显示(16:9)</PresentationFormat>
  <Paragraphs>102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MS Reference Sans Serif</vt:lpstr>
      <vt:lpstr>Times New Roman</vt:lpstr>
      <vt:lpstr>Arial</vt:lpstr>
      <vt:lpstr>Calibri</vt:lpstr>
      <vt:lpstr>Lato</vt:lpstr>
      <vt:lpstr>等线</vt:lpstr>
      <vt:lpstr>1_Office 主题​​</vt:lpstr>
      <vt:lpstr>PowerPoint 演示文稿</vt:lpstr>
      <vt:lpstr>Authors</vt:lpstr>
      <vt:lpstr>Background</vt:lpstr>
      <vt:lpstr>Reward Machine and sub-task RM</vt:lpstr>
      <vt:lpstr>Reward Machine and sub-task RM</vt:lpstr>
      <vt:lpstr>LOTaD: Learning Optimal Task Decompositions for Multiagent Reinforcement Learning</vt:lpstr>
      <vt:lpstr>Problem Setting</vt:lpstr>
      <vt:lpstr>Problem Setting</vt:lpstr>
      <vt:lpstr>Motivation</vt:lpstr>
      <vt:lpstr>Methodology</vt:lpstr>
      <vt:lpstr>Methodology</vt:lpstr>
      <vt:lpstr>Methodology</vt:lpstr>
      <vt:lpstr>Experiment</vt:lpstr>
      <vt:lpstr>Experiment</vt:lpstr>
      <vt:lpstr>Experiment</vt:lpstr>
      <vt:lpstr>Experiment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Zhao</dc:creator>
  <cp:lastModifiedBy>子龙 王</cp:lastModifiedBy>
  <cp:revision>2423</cp:revision>
  <cp:lastPrinted>2018-04-09T07:26:07Z</cp:lastPrinted>
  <dcterms:created xsi:type="dcterms:W3CDTF">2017-04-12T11:19:14Z</dcterms:created>
  <dcterms:modified xsi:type="dcterms:W3CDTF">2025-02-27T23:00:31Z</dcterms:modified>
</cp:coreProperties>
</file>